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70" r:id="rId2"/>
    <p:sldId id="292" r:id="rId3"/>
    <p:sldId id="291" r:id="rId4"/>
    <p:sldId id="290" r:id="rId5"/>
    <p:sldId id="272" r:id="rId6"/>
    <p:sldId id="273" r:id="rId7"/>
    <p:sldId id="274" r:id="rId8"/>
    <p:sldId id="276" r:id="rId9"/>
    <p:sldId id="277" r:id="rId10"/>
    <p:sldId id="293" r:id="rId11"/>
    <p:sldId id="294" r:id="rId12"/>
    <p:sldId id="279" r:id="rId13"/>
    <p:sldId id="280" r:id="rId14"/>
    <p:sldId id="281" r:id="rId15"/>
    <p:sldId id="282" r:id="rId16"/>
    <p:sldId id="289" r:id="rId17"/>
    <p:sldId id="285" r:id="rId18"/>
    <p:sldId id="286" r:id="rId19"/>
    <p:sldId id="295" r:id="rId20"/>
    <p:sldId id="287" r:id="rId21"/>
    <p:sldId id="288" r:id="rId22"/>
  </p:sldIdLst>
  <p:sldSz cx="9144000" cy="6858000" type="screen4x3"/>
  <p:notesSz cx="6670675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79F"/>
    <a:srgbClr val="260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073" autoAdjust="0"/>
  </p:normalViewPr>
  <p:slideViewPr>
    <p:cSldViewPr>
      <p:cViewPr>
        <p:scale>
          <a:sx n="75" d="100"/>
          <a:sy n="75" d="100"/>
        </p:scale>
        <p:origin x="-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83C5F-E90E-4DBD-AD08-EF3118384F99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AF761-C446-43AA-9C42-610FFB03DA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051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7A16-3932-4FA5-822E-956279E08FFE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A3BFB-B916-47A6-9D2E-09CFAF9A4B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17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668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615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183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196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78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271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909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8857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2551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1727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61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723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597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849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272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604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3714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8967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1727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A3BFB-B916-47A6-9D2E-09CFAF9A4B89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172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2016.03.01.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alyazat.gov.h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alyazat.gov.hu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39752" y="5949280"/>
            <a:ext cx="6876257" cy="90872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Decsi Zoltán</a:t>
            </a:r>
            <a:endParaRPr lang="hu-HU" sz="28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2449295" y="548680"/>
            <a:ext cx="471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41779F"/>
                </a:solidFill>
              </a:rPr>
              <a:t>Kaposvár, 2016. március 01.</a:t>
            </a:r>
            <a:endParaRPr lang="hu-HU" sz="2400" b="1" dirty="0">
              <a:solidFill>
                <a:srgbClr val="41779F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43484" y="1719967"/>
            <a:ext cx="77768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41779F"/>
                </a:solidFill>
              </a:rPr>
              <a:t> Prototípus, termék-, technológia- és szolgáltatásfejlesztés </a:t>
            </a:r>
            <a:br>
              <a:rPr lang="hu-HU" sz="3600" b="1" dirty="0">
                <a:solidFill>
                  <a:srgbClr val="41779F"/>
                </a:solidFill>
              </a:rPr>
            </a:br>
            <a:r>
              <a:rPr lang="hu-HU" sz="3600" b="1" dirty="0" smtClean="0">
                <a:solidFill>
                  <a:srgbClr val="41779F"/>
                </a:solidFill>
              </a:rPr>
              <a:t>pályázat</a:t>
            </a:r>
          </a:p>
          <a:p>
            <a:pPr algn="ctr"/>
            <a:endParaRPr lang="hu-HU" sz="3600" b="1" dirty="0">
              <a:solidFill>
                <a:srgbClr val="41779F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41779F"/>
                </a:solidFill>
              </a:rPr>
              <a:t/>
            </a:r>
            <a:br>
              <a:rPr lang="hu-HU" sz="3200" b="1" dirty="0" smtClean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1026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627784" y="5013176"/>
            <a:ext cx="12961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03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 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968556"/>
            <a:ext cx="91440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r>
              <a:rPr lang="hu-HU" sz="2800" b="1" dirty="0" smtClean="0"/>
              <a:t>Érdemes belevágni HA:</a:t>
            </a:r>
          </a:p>
          <a:p>
            <a:endParaRPr lang="hu-HU" sz="2800" b="1" dirty="0" smtClean="0"/>
          </a:p>
          <a:p>
            <a:pPr marL="457200" indent="-457200">
              <a:buFontTx/>
              <a:buChar char="-"/>
            </a:pPr>
            <a:r>
              <a:rPr lang="hu-HU" sz="2400" dirty="0" smtClean="0"/>
              <a:t>van olyan innovációhoz köthető fejlesztési ötlete, amit régóta </a:t>
            </a:r>
            <a:r>
              <a:rPr lang="hu-HU" sz="2400" dirty="0" smtClean="0"/>
              <a:t>megvalósítana</a:t>
            </a:r>
            <a:endParaRPr lang="hu-HU" sz="2400" dirty="0" smtClean="0"/>
          </a:p>
          <a:p>
            <a:pPr marL="457200" indent="-457200">
              <a:buFontTx/>
              <a:buChar char="-"/>
            </a:pPr>
            <a:r>
              <a:rPr lang="hu-HU" sz="2400" dirty="0"/>
              <a:t>ú</a:t>
            </a:r>
            <a:r>
              <a:rPr lang="hu-HU" sz="2400" dirty="0" smtClean="0"/>
              <a:t>j irányokat nyitna cége működésében</a:t>
            </a:r>
          </a:p>
          <a:p>
            <a:pPr marL="457200" indent="-457200">
              <a:buFontTx/>
              <a:buChar char="-"/>
            </a:pPr>
            <a:r>
              <a:rPr lang="hu-HU" sz="2400" dirty="0"/>
              <a:t>a</a:t>
            </a:r>
            <a:r>
              <a:rPr lang="hu-HU" sz="2400" dirty="0" smtClean="0"/>
              <a:t>zonosítani tud egy létező problémára egy hatékonyabb megoldást</a:t>
            </a:r>
            <a:endParaRPr lang="hu-HU" sz="2400" dirty="0"/>
          </a:p>
          <a:p>
            <a:endParaRPr lang="hu-HU" sz="2800" dirty="0" smtClean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  <p:sp>
        <p:nvSpPr>
          <p:cNvPr id="2" name="Lefelé nyíl 1"/>
          <p:cNvSpPr/>
          <p:nvPr/>
        </p:nvSpPr>
        <p:spPr>
          <a:xfrm>
            <a:off x="2956589" y="4437110"/>
            <a:ext cx="648072" cy="1575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98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A pályázat elérhetősége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718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endParaRPr lang="hu-HU" sz="2800" dirty="0"/>
          </a:p>
          <a:p>
            <a:pPr algn="ctr"/>
            <a:r>
              <a:rPr lang="hu-HU" sz="3600" b="1" dirty="0" smtClean="0"/>
              <a:t>Decsi Zoltán</a:t>
            </a:r>
          </a:p>
          <a:p>
            <a:pPr algn="ctr"/>
            <a:r>
              <a:rPr lang="hu-HU" sz="3600" b="1" dirty="0"/>
              <a:t>z</a:t>
            </a:r>
            <a:r>
              <a:rPr lang="hu-HU" sz="3600" b="1" dirty="0" smtClean="0"/>
              <a:t>oltan.decsi@</a:t>
            </a:r>
            <a:r>
              <a:rPr lang="hu-HU" sz="3600" b="1" dirty="0" err="1" smtClean="0"/>
              <a:t>somogy-hvk.hu</a:t>
            </a:r>
            <a:r>
              <a:rPr lang="hu-HU" sz="3600" b="1" dirty="0" smtClean="0"/>
              <a:t>	</a:t>
            </a:r>
          </a:p>
          <a:p>
            <a:pPr algn="ctr"/>
            <a:r>
              <a:rPr lang="hu-HU" sz="3600" b="1" dirty="0" smtClean="0"/>
              <a:t>0630/458-32-22</a:t>
            </a:r>
          </a:p>
          <a:p>
            <a:endParaRPr lang="hu-HU" sz="2800" dirty="0"/>
          </a:p>
          <a:p>
            <a:endParaRPr lang="hu-HU" sz="2800" dirty="0" smtClean="0"/>
          </a:p>
          <a:p>
            <a:pPr algn="ctr"/>
            <a:r>
              <a:rPr lang="hu-HU" sz="3600" b="1" dirty="0" smtClean="0">
                <a:hlinkClick r:id="rId4"/>
              </a:rPr>
              <a:t>https://www.palyazat.gov.hu/</a:t>
            </a:r>
            <a:endParaRPr lang="hu-HU" sz="3600" b="1" dirty="0" smtClean="0"/>
          </a:p>
          <a:p>
            <a:pPr algn="ctr"/>
            <a:endParaRPr lang="hu-HU" sz="3600" b="1" dirty="0" smtClean="0"/>
          </a:p>
          <a:p>
            <a:pPr algn="ctr"/>
            <a:endParaRPr lang="hu-HU" sz="3600" b="1" dirty="0" smtClean="0"/>
          </a:p>
          <a:p>
            <a:endParaRPr lang="hu-HU" sz="2800" dirty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0851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339752" y="5949280"/>
            <a:ext cx="6876257" cy="908720"/>
          </a:xfrm>
        </p:spPr>
        <p:txBody>
          <a:bodyPr>
            <a:noAutofit/>
          </a:bodyPr>
          <a:lstStyle/>
          <a:p>
            <a:r>
              <a:rPr lang="hu-HU" sz="2800" b="1" dirty="0" smtClean="0"/>
              <a:t>Decsi Zoltán</a:t>
            </a:r>
            <a:endParaRPr lang="hu-HU" sz="28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2449295" y="548680"/>
            <a:ext cx="4714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41779F"/>
                </a:solidFill>
              </a:rPr>
              <a:t>Kaposvár, 2016. március 01.</a:t>
            </a:r>
            <a:endParaRPr lang="hu-HU" sz="2400" b="1" dirty="0">
              <a:solidFill>
                <a:srgbClr val="41779F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918331" y="2132856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41779F"/>
                </a:solidFill>
              </a:rPr>
              <a:t> Innovációs </a:t>
            </a:r>
            <a:r>
              <a:rPr lang="hu-HU" sz="3600" b="1" dirty="0" err="1">
                <a:solidFill>
                  <a:srgbClr val="41779F"/>
                </a:solidFill>
              </a:rPr>
              <a:t>voucher</a:t>
            </a:r>
            <a:endParaRPr lang="hu-HU" sz="3600" b="1" dirty="0">
              <a:solidFill>
                <a:srgbClr val="41779F"/>
              </a:solidFill>
            </a:endParaRPr>
          </a:p>
          <a:p>
            <a:pPr algn="ctr"/>
            <a:r>
              <a:rPr lang="hu-HU" sz="3200" b="1" dirty="0" smtClean="0">
                <a:solidFill>
                  <a:srgbClr val="41779F"/>
                </a:solidFill>
              </a:rPr>
              <a:t/>
            </a:r>
            <a:br>
              <a:rPr lang="hu-HU" sz="3200" b="1" dirty="0" smtClean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1026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2627784" y="4962620"/>
            <a:ext cx="12961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4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A pályázat célja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200" dirty="0" smtClean="0"/>
              <a:t>Támogatást biztosít a vállalkozásoknak, hogy innovációs, kutatás-fejlesztési projektjeikkel  kapcsolatos szolgáltatásokat vegyenek igénybe.</a:t>
            </a:r>
          </a:p>
          <a:p>
            <a:pPr algn="just"/>
            <a:endParaRPr lang="hu-HU" sz="3200" dirty="0"/>
          </a:p>
          <a:p>
            <a:pPr algn="ctr"/>
            <a:r>
              <a:rPr lang="hu-HU" sz="3200" dirty="0" smtClean="0"/>
              <a:t>„bekapcsolódás az innovációs láncba”</a:t>
            </a:r>
            <a:endParaRPr lang="hu-HU" sz="3200" dirty="0"/>
          </a:p>
          <a:p>
            <a:pPr algn="just"/>
            <a:endParaRPr lang="hu-HU" sz="3200" dirty="0"/>
          </a:p>
          <a:p>
            <a:pPr algn="ctr"/>
            <a:r>
              <a:rPr lang="hu-HU" sz="2800" b="1" dirty="0"/>
              <a:t>Beadási határidő:</a:t>
            </a:r>
          </a:p>
          <a:p>
            <a:pPr algn="ctr"/>
            <a:r>
              <a:rPr lang="hu-HU" sz="2800" b="1" dirty="0"/>
              <a:t>2016. március 21. -2018. március 20.</a:t>
            </a:r>
          </a:p>
          <a:p>
            <a:pPr>
              <a:lnSpc>
                <a:spcPct val="150000"/>
              </a:lnSpc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8708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Pályázók köre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 Közalapítvány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Mikro-, kis-, és középvállalkozások,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Rendelkeznek 2 lezárt üzleti évvel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Állománya </a:t>
            </a:r>
            <a:r>
              <a:rPr lang="hu-HU" sz="2800" dirty="0" smtClean="0"/>
              <a:t>min. </a:t>
            </a:r>
            <a:r>
              <a:rPr lang="hu-HU" sz="2800" dirty="0"/>
              <a:t>3 fő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Nincs NAV tartozás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Törzstőke nem negatív, előírtnál nem kisebb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Nem támogatott közép-magyarországon megvalósuló projekt</a:t>
            </a:r>
          </a:p>
          <a:p>
            <a:pPr algn="just"/>
            <a:endParaRPr lang="hu-HU" sz="3200" i="1" dirty="0" smtClean="0"/>
          </a:p>
          <a:p>
            <a:pPr algn="just"/>
            <a:endParaRPr lang="hu-HU" sz="3200" i="1" dirty="0"/>
          </a:p>
          <a:p>
            <a:pPr>
              <a:lnSpc>
                <a:spcPct val="150000"/>
              </a:lnSpc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1740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Támogatási információk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Keretösszeg: 3 milliárd Ft. (150-1000 projekt)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Támogatás mértéke: 3-20 millió Ft.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Támogatás intenzitás mértéke: </a:t>
            </a:r>
            <a:r>
              <a:rPr lang="hu-HU" sz="2800" dirty="0" err="1"/>
              <a:t>max</a:t>
            </a:r>
            <a:r>
              <a:rPr lang="hu-HU" sz="2800" dirty="0"/>
              <a:t>. 75%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Előleg lehívásra nincs lehetőség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Min. 10% önerőt igazolni kell</a:t>
            </a:r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14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Támogatható tevékenységek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96752"/>
            <a:ext cx="914400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 smtClean="0"/>
              <a:t>innovációs </a:t>
            </a:r>
            <a:r>
              <a:rPr lang="hu-HU" sz="2800" dirty="0"/>
              <a:t>tanácsadás (külső szolgáltatótól)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innovációt támogató szolgáltatások igénybevétele: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400" dirty="0"/>
              <a:t>adatbankok, </a:t>
            </a:r>
            <a:endParaRPr lang="hu-HU" sz="2400" dirty="0" smtClean="0"/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400" dirty="0" smtClean="0"/>
              <a:t>szakkönyvtárak</a:t>
            </a:r>
            <a:r>
              <a:rPr lang="hu-HU" sz="2400" dirty="0"/>
              <a:t>, </a:t>
            </a:r>
            <a:endParaRPr lang="hu-HU" sz="2400" dirty="0" smtClean="0"/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400" dirty="0" smtClean="0"/>
              <a:t>laboratórium használat,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400" dirty="0" smtClean="0"/>
              <a:t>minőségbiztosítási rendszer,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400" dirty="0" smtClean="0"/>
              <a:t>tanúsítvány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400" dirty="0"/>
              <a:t>m</a:t>
            </a:r>
            <a:r>
              <a:rPr lang="hu-HU" sz="2400" dirty="0" smtClean="0"/>
              <a:t>űszaki tesztelés</a:t>
            </a:r>
            <a:endParaRPr lang="hu-HU" sz="2400" dirty="0"/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hu-HU" sz="2800" dirty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8264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Speciális feltételek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pPr marL="457200" lvl="0" indent="-457200">
              <a:buFont typeface="Courier New" panose="02070309020205020404" pitchFamily="49" charset="0"/>
              <a:buChar char="o"/>
            </a:pPr>
            <a:r>
              <a:rPr lang="hu-HU" sz="2800" dirty="0" smtClean="0"/>
              <a:t>A szolgáltatás igénybevétele nem lehet időszakos vagy folyamatos</a:t>
            </a:r>
          </a:p>
          <a:p>
            <a:pPr marL="457200" lvl="0" indent="-457200">
              <a:buFont typeface="Courier New" panose="02070309020205020404" pitchFamily="49" charset="0"/>
              <a:buChar char="o"/>
            </a:pPr>
            <a:endParaRPr lang="hu-HU" sz="2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2800" dirty="0"/>
              <a:t>A pályázat benyújtása előtt megkezdett projekthez támogatás nem igényelhető</a:t>
            </a:r>
            <a:r>
              <a:rPr lang="hu-HU" sz="2800" dirty="0" smtClean="0"/>
              <a:t>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hu-HU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2800" dirty="0" smtClean="0"/>
              <a:t>Egyetem, kutatóhely és minősített szolgáltató nyújthat csak szolgáltatást</a:t>
            </a:r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0799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Értékelési szempontok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4908" y="1052736"/>
            <a:ext cx="91440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A projektnek reális nyerési esélye lehet HA:</a:t>
            </a:r>
          </a:p>
          <a:p>
            <a:endParaRPr lang="hu-HU" sz="2800" dirty="0" smtClean="0"/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dirty="0" smtClean="0"/>
              <a:t>Nagy növekedési potenciás van a cégben(5%</a:t>
            </a:r>
            <a:r>
              <a:rPr lang="hu-HU" sz="2800" spc="-150" dirty="0" smtClean="0"/>
              <a:t>)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spc="-150" dirty="0"/>
              <a:t>M</a:t>
            </a:r>
            <a:r>
              <a:rPr lang="hu-HU" sz="2800" spc="-150" dirty="0" smtClean="0"/>
              <a:t>űszaki,biotechnológiai kutatás szerepel a </a:t>
            </a:r>
            <a:r>
              <a:rPr lang="hu-HU" sz="2800" spc="-150" dirty="0" err="1" smtClean="0"/>
              <a:t>TEÁOR-ban</a:t>
            </a:r>
            <a:endParaRPr lang="hu-HU" sz="2800" spc="-15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dirty="0" smtClean="0"/>
              <a:t>Vett már igénybe K+F adókedvezményt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dirty="0" smtClean="0"/>
              <a:t>Aktivált már kísérleti fejlesztést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dirty="0" smtClean="0"/>
              <a:t>Innovációs </a:t>
            </a:r>
            <a:r>
              <a:rPr lang="hu-HU" sz="2800" dirty="0"/>
              <a:t>klaszter </a:t>
            </a:r>
            <a:r>
              <a:rPr lang="hu-HU" sz="2800" dirty="0" smtClean="0"/>
              <a:t>tagja a cég</a:t>
            </a:r>
            <a:endParaRPr lang="hu-HU" sz="28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dirty="0" smtClean="0"/>
              <a:t>Szabad Vállalkozási Zónás fejlesztésre kerül sor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dirty="0" smtClean="0"/>
              <a:t>Rendelkezik-e a cég iparjogvédelmi oltalommal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hu-HU" sz="2800" dirty="0" smtClean="0"/>
              <a:t>Sikeres kapacitás bővítő pályázati kapcsolódás</a:t>
            </a:r>
          </a:p>
          <a:p>
            <a:endParaRPr lang="hu-HU" sz="2800" dirty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  <p:sp>
        <p:nvSpPr>
          <p:cNvPr id="2" name="Lefelé nyíl 1"/>
          <p:cNvSpPr/>
          <p:nvPr/>
        </p:nvSpPr>
        <p:spPr>
          <a:xfrm rot="10800000">
            <a:off x="8031949" y="1772816"/>
            <a:ext cx="295162" cy="6223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40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 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968556"/>
            <a:ext cx="91440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r>
              <a:rPr lang="hu-HU" sz="2800" b="1" dirty="0" smtClean="0"/>
              <a:t>Érdemes belevágni HA:</a:t>
            </a:r>
          </a:p>
          <a:p>
            <a:endParaRPr lang="hu-HU" sz="2800" b="1" dirty="0" smtClean="0"/>
          </a:p>
          <a:p>
            <a:pPr marL="457200" indent="-457200">
              <a:buFontTx/>
              <a:buChar char="-"/>
            </a:pPr>
            <a:r>
              <a:rPr lang="hu-HU" sz="2400" dirty="0" smtClean="0"/>
              <a:t>Fejlesztéséhez szeretne olcsóbban külső szolgáltatót, információt igénybe venni</a:t>
            </a:r>
          </a:p>
          <a:p>
            <a:endParaRPr lang="hu-HU" sz="2400" dirty="0" smtClean="0"/>
          </a:p>
          <a:p>
            <a:pPr marL="457200" indent="-457200">
              <a:buFontTx/>
              <a:buChar char="-"/>
            </a:pPr>
            <a:r>
              <a:rPr lang="hu-HU" sz="2400" dirty="0" smtClean="0"/>
              <a:t>Tanúsítással, minőségbiztosítással növelné a kifejlesztett rendszer értékét.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  <p:sp>
        <p:nvSpPr>
          <p:cNvPr id="7" name="Lefelé nyíl 6"/>
          <p:cNvSpPr/>
          <p:nvPr/>
        </p:nvSpPr>
        <p:spPr>
          <a:xfrm>
            <a:off x="2956589" y="4437110"/>
            <a:ext cx="648072" cy="1575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25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A pályázat célja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dirty="0" smtClean="0"/>
          </a:p>
          <a:p>
            <a:pPr algn="ctr"/>
            <a:endParaRPr lang="hu-HU" sz="2800" dirty="0"/>
          </a:p>
          <a:p>
            <a:pPr algn="ctr"/>
            <a:r>
              <a:rPr lang="hu-HU" sz="2800" dirty="0" smtClean="0"/>
              <a:t>A </a:t>
            </a:r>
            <a:r>
              <a:rPr lang="hu-HU" sz="2800" dirty="0"/>
              <a:t>KKV-k házon belüli </a:t>
            </a:r>
            <a:r>
              <a:rPr lang="hu-HU" sz="2800" dirty="0" smtClean="0"/>
              <a:t> </a:t>
            </a:r>
            <a:r>
              <a:rPr lang="hu-HU" sz="2800" dirty="0" smtClean="0">
                <a:solidFill>
                  <a:srgbClr val="FF0000"/>
                </a:solidFill>
              </a:rPr>
              <a:t>fejlesztés</a:t>
            </a:r>
            <a:r>
              <a:rPr lang="hu-HU" sz="2800" dirty="0" smtClean="0"/>
              <a:t>ének </a:t>
            </a:r>
            <a:r>
              <a:rPr lang="hu-HU" sz="2800" dirty="0"/>
              <a:t>ösztönzése, úgy, hogy az eljárás végén </a:t>
            </a:r>
            <a:r>
              <a:rPr lang="hu-HU" sz="2800" dirty="0" smtClean="0"/>
              <a:t>, </a:t>
            </a:r>
            <a:r>
              <a:rPr lang="hu-HU" sz="2800" dirty="0">
                <a:solidFill>
                  <a:srgbClr val="FF0000"/>
                </a:solidFill>
              </a:rPr>
              <a:t>eladható termék</a:t>
            </a:r>
            <a:r>
              <a:rPr lang="hu-HU" sz="2800" dirty="0"/>
              <a:t> jöjjön létre.</a:t>
            </a:r>
          </a:p>
          <a:p>
            <a:pPr algn="just"/>
            <a:endParaRPr lang="hu-HU" sz="2800" i="1" dirty="0" smtClean="0"/>
          </a:p>
          <a:p>
            <a:pPr algn="just"/>
            <a:r>
              <a:rPr lang="hu-HU" sz="2800" b="1" dirty="0" smtClean="0"/>
              <a:t>Miért fontos ez:</a:t>
            </a:r>
            <a:endParaRPr lang="hu-HU" sz="2800" b="1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800" dirty="0"/>
              <a:t>Önálló kutatás-fejlesztési tevékenység </a:t>
            </a:r>
            <a:r>
              <a:rPr lang="hu-HU" sz="2800" dirty="0" smtClean="0"/>
              <a:t>megteremtése</a:t>
            </a:r>
            <a:endParaRPr lang="hu-HU" sz="2800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800" dirty="0"/>
              <a:t>Fenntartható projektek számának </a:t>
            </a:r>
            <a:r>
              <a:rPr lang="hu-HU" sz="2800" dirty="0" smtClean="0"/>
              <a:t>növelése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800" dirty="0" smtClean="0"/>
              <a:t>Versenyképesség növelés, piacszerzés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2641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A pályázat elérhetősége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718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endParaRPr lang="hu-HU" sz="2800" dirty="0"/>
          </a:p>
          <a:p>
            <a:pPr algn="ctr"/>
            <a:r>
              <a:rPr lang="hu-HU" sz="3600" b="1" dirty="0" smtClean="0"/>
              <a:t>Decsi Zoltán</a:t>
            </a:r>
          </a:p>
          <a:p>
            <a:pPr algn="ctr"/>
            <a:r>
              <a:rPr lang="hu-HU" sz="3600" b="1" dirty="0"/>
              <a:t>z</a:t>
            </a:r>
            <a:r>
              <a:rPr lang="hu-HU" sz="3600" b="1" dirty="0" smtClean="0"/>
              <a:t>oltan.decsi@</a:t>
            </a:r>
            <a:r>
              <a:rPr lang="hu-HU" sz="3600" b="1" dirty="0" err="1" smtClean="0"/>
              <a:t>somogy-hvk.hu</a:t>
            </a:r>
            <a:r>
              <a:rPr lang="hu-HU" sz="3600" b="1" dirty="0" smtClean="0"/>
              <a:t>	</a:t>
            </a:r>
          </a:p>
          <a:p>
            <a:pPr algn="ctr"/>
            <a:r>
              <a:rPr lang="hu-HU" sz="3600" b="1" dirty="0" smtClean="0"/>
              <a:t>0630/458-32-22</a:t>
            </a:r>
          </a:p>
          <a:p>
            <a:endParaRPr lang="hu-HU" sz="2800" dirty="0"/>
          </a:p>
          <a:p>
            <a:endParaRPr lang="hu-HU" sz="2800" dirty="0" smtClean="0"/>
          </a:p>
          <a:p>
            <a:pPr algn="ctr"/>
            <a:r>
              <a:rPr lang="hu-HU" sz="3600" b="1" dirty="0" smtClean="0">
                <a:hlinkClick r:id="rId4"/>
              </a:rPr>
              <a:t>https://www.palyazat.gov.hu/</a:t>
            </a:r>
            <a:endParaRPr lang="hu-HU" sz="3600" b="1" dirty="0" smtClean="0"/>
          </a:p>
          <a:p>
            <a:pPr algn="ctr"/>
            <a:endParaRPr lang="hu-HU" sz="3600" b="1" dirty="0" smtClean="0"/>
          </a:p>
          <a:p>
            <a:pPr algn="ctr"/>
            <a:endParaRPr lang="hu-HU" sz="3600" b="1" dirty="0" smtClean="0"/>
          </a:p>
          <a:p>
            <a:endParaRPr lang="hu-HU" sz="2800" dirty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0769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467544" y="2276872"/>
            <a:ext cx="86764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>
                <a:solidFill>
                  <a:srgbClr val="41779F"/>
                </a:solidFill>
              </a:rPr>
              <a:t>Köszönöm a figyelmet!</a:t>
            </a:r>
            <a:r>
              <a:rPr lang="hu-HU" sz="3200" b="1" dirty="0">
                <a:solidFill>
                  <a:srgbClr val="41779F"/>
                </a:solidFill>
              </a:rPr>
              <a:t/>
            </a:r>
            <a:br>
              <a:rPr lang="hu-HU" sz="3200" b="1" dirty="0">
                <a:solidFill>
                  <a:srgbClr val="41779F"/>
                </a:solidFill>
              </a:rPr>
            </a:br>
            <a:endParaRPr lang="hu-HU" sz="3200" b="1" spc="-150" dirty="0">
              <a:solidFill>
                <a:srgbClr val="41779F"/>
              </a:solidFill>
            </a:endParaRPr>
          </a:p>
        </p:txBody>
      </p:sp>
      <p:pic>
        <p:nvPicPr>
          <p:cNvPr id="9" name="Picture 2" descr="C:\Users\Decsi Zoltán\Desktop\smvkk_web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112"/>
            <a:ext cx="3778523" cy="15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2627784" y="4962620"/>
            <a:ext cx="129614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9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Pályázók köre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3200" dirty="0"/>
              <a:t>Mikro-, kis- és középvállalkozások </a:t>
            </a:r>
            <a:r>
              <a:rPr lang="hu-HU" sz="3200" dirty="0">
                <a:solidFill>
                  <a:srgbClr val="FF0000"/>
                </a:solidFill>
              </a:rPr>
              <a:t>(induló is)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3200" dirty="0"/>
              <a:t>Nincs NAV tartozás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3200" dirty="0"/>
              <a:t>Törzstőke nem negatív, előírtnál nem kisebb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3200" dirty="0"/>
              <a:t>Nem támogatott </a:t>
            </a:r>
            <a:r>
              <a:rPr lang="hu-HU" sz="3200" dirty="0" smtClean="0"/>
              <a:t>a közép-magyarországon </a:t>
            </a:r>
            <a:r>
              <a:rPr lang="hu-HU" sz="3200" dirty="0"/>
              <a:t>megvalósuló projekt</a:t>
            </a:r>
          </a:p>
          <a:p>
            <a:pPr algn="just"/>
            <a:endParaRPr lang="hu-HU" sz="3200" i="1" dirty="0" smtClean="0"/>
          </a:p>
          <a:p>
            <a:pPr algn="just"/>
            <a:endParaRPr lang="hu-HU" sz="3200" i="1" dirty="0"/>
          </a:p>
          <a:p>
            <a:pPr>
              <a:lnSpc>
                <a:spcPct val="150000"/>
              </a:lnSpc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4517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Támogatási információk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24744"/>
            <a:ext cx="572412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z="2800" b="1" dirty="0" smtClean="0"/>
          </a:p>
          <a:p>
            <a:pPr algn="just"/>
            <a:r>
              <a:rPr lang="hu-HU" sz="2800" b="1" dirty="0" smtClean="0"/>
              <a:t>Mikor támogatható az ötlet?</a:t>
            </a:r>
            <a:endParaRPr lang="hu-HU" sz="2800" i="1" dirty="0"/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800" spc="-150" dirty="0" smtClean="0"/>
              <a:t>Technológiai fejlesztést valósít meg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800" spc="-150" dirty="0" smtClean="0"/>
              <a:t>Jelentős újdonságtartalma van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800" spc="-150" dirty="0" smtClean="0"/>
              <a:t>Üzletileg hasznosítható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800" spc="-150" dirty="0" smtClean="0"/>
              <a:t>Új dolog fejlesztését </a:t>
            </a:r>
            <a:r>
              <a:rPr lang="hu-HU" sz="2800" b="1" u="sng" spc="-150" dirty="0" smtClean="0">
                <a:solidFill>
                  <a:srgbClr val="FF0000"/>
                </a:solidFill>
              </a:rPr>
              <a:t>és </a:t>
            </a:r>
            <a:r>
              <a:rPr lang="hu-HU" sz="2800" spc="-150" dirty="0" smtClean="0"/>
              <a:t>/vagy piacra vitelét célozza</a:t>
            </a:r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354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Támogatási információk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997731"/>
            <a:ext cx="9144000" cy="5802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Keretösszeg: </a:t>
            </a:r>
            <a:r>
              <a:rPr lang="hu-HU" sz="2800" b="1" dirty="0"/>
              <a:t>20 milliárd Ft</a:t>
            </a:r>
            <a:r>
              <a:rPr lang="hu-HU" sz="2800" dirty="0"/>
              <a:t>. (150-2000 projekt)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Támogatás mértéke: </a:t>
            </a:r>
          </a:p>
          <a:p>
            <a:pPr algn="just">
              <a:lnSpc>
                <a:spcPct val="150000"/>
              </a:lnSpc>
            </a:pPr>
            <a:r>
              <a:rPr lang="hu-HU" sz="2800" dirty="0" smtClean="0"/>
              <a:t>	kezdő </a:t>
            </a:r>
            <a:r>
              <a:rPr lang="hu-HU" sz="2800" dirty="0"/>
              <a:t>vállalkozás: </a:t>
            </a:r>
            <a:r>
              <a:rPr lang="hu-HU" sz="2800" b="1" dirty="0"/>
              <a:t>10-50 </a:t>
            </a:r>
            <a:r>
              <a:rPr lang="hu-HU" sz="2800" b="1" dirty="0" smtClean="0"/>
              <a:t>millió Ft.</a:t>
            </a:r>
          </a:p>
          <a:p>
            <a:pPr algn="just">
              <a:lnSpc>
                <a:spcPct val="150000"/>
              </a:lnSpc>
            </a:pPr>
            <a:r>
              <a:rPr lang="hu-HU" sz="2800" dirty="0"/>
              <a:t>	</a:t>
            </a:r>
            <a:r>
              <a:rPr lang="hu-HU" sz="2800" dirty="0" smtClean="0"/>
              <a:t>min.1 </a:t>
            </a:r>
            <a:r>
              <a:rPr lang="hu-HU" sz="2800" dirty="0"/>
              <a:t>éve működő vállalkozás: </a:t>
            </a:r>
            <a:r>
              <a:rPr lang="hu-HU" sz="2800" b="1" dirty="0"/>
              <a:t>10-130 </a:t>
            </a:r>
            <a:r>
              <a:rPr lang="hu-HU" sz="2800" b="1" dirty="0" smtClean="0"/>
              <a:t>millió Ft.</a:t>
            </a:r>
            <a:endParaRPr lang="hu-HU" sz="2800" b="1" dirty="0"/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Támogatás intenzitás mértéke: </a:t>
            </a:r>
            <a:r>
              <a:rPr lang="hu-HU" sz="2800" dirty="0" err="1"/>
              <a:t>max</a:t>
            </a:r>
            <a:r>
              <a:rPr lang="hu-HU" sz="2800" dirty="0"/>
              <a:t>. 70%</a:t>
            </a:r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u="sng" dirty="0"/>
              <a:t>Előleg lehívásra van </a:t>
            </a:r>
            <a:r>
              <a:rPr lang="hu-HU" sz="2800" u="sng" dirty="0" smtClean="0"/>
              <a:t>lehetőség (40-75%)</a:t>
            </a:r>
            <a:endParaRPr lang="hu-HU" sz="2800" u="sng" dirty="0"/>
          </a:p>
          <a:p>
            <a:pPr marL="457200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u-HU" sz="2800" dirty="0"/>
              <a:t>Min. 10% önerőt igazolni kell</a:t>
            </a:r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5348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Támogatható tevékenységek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artalom helye 2"/>
          <p:cNvSpPr txBox="1">
            <a:spLocks/>
          </p:cNvSpPr>
          <p:nvPr/>
        </p:nvSpPr>
        <p:spPr>
          <a:xfrm>
            <a:off x="0" y="1034734"/>
            <a:ext cx="9169028" cy="2484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 kumimoji="0"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Arial" panose="020B0604020202020204" pitchFamily="34" charset="0"/>
              <a:buChar char="–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Arial" panose="020B0604020202020204" pitchFamily="34" charset="0"/>
              <a:buChar char="–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Arial" panose="020B0604020202020204" pitchFamily="34" charset="0"/>
              <a:buChar char="»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2400" u="sng" dirty="0" smtClean="0">
                <a:latin typeface="+mn-lt"/>
              </a:rPr>
              <a:t>Önállóan támogatható </a:t>
            </a:r>
            <a:r>
              <a:rPr lang="hu-HU" sz="2400" dirty="0" smtClean="0">
                <a:latin typeface="+mn-lt"/>
              </a:rPr>
              <a:t>(kötelező)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u-HU" sz="2400" dirty="0" smtClean="0">
                <a:latin typeface="+mn-lt"/>
              </a:rPr>
              <a:t>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Kísérleti fejlesztés </a:t>
            </a:r>
            <a:r>
              <a:rPr lang="hu-HU" sz="24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(min. 40%-ban erre kell költeni)</a:t>
            </a:r>
          </a:p>
          <a:p>
            <a:endParaRPr lang="hu-HU" sz="2400" dirty="0" smtClean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hu-HU" sz="2400" dirty="0" smtClean="0">
              <a:latin typeface="+mn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u-HU" sz="2400" b="1" dirty="0" smtClean="0">
                <a:latin typeface="+mn-lt"/>
              </a:rPr>
              <a:t>Új vagy javított termék, eljárás kidolgozása</a:t>
            </a:r>
            <a:endParaRPr lang="hu-HU" sz="2400" b="1" dirty="0">
              <a:latin typeface="+mn-lt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405922" y="3789040"/>
            <a:ext cx="8064896" cy="1656184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u-HU" sz="9600" u="sng" dirty="0" smtClean="0">
                <a:latin typeface="+mn-lt"/>
              </a:rPr>
              <a:t>Ami finanszírozható még a pályázatból: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8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Projekt előkészítés, menedzsment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8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Eszközbeszerzés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8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Tanácsadás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8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Piacra jutás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80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Bérek</a:t>
            </a:r>
          </a:p>
          <a:p>
            <a:pPr marL="0" indent="0">
              <a:buNone/>
            </a:pPr>
            <a:r>
              <a:rPr lang="hu-HU" sz="6400" dirty="0" smtClean="0"/>
              <a:t>	</a:t>
            </a:r>
          </a:p>
          <a:p>
            <a:endParaRPr lang="hu-HU" sz="3400" dirty="0" smtClean="0"/>
          </a:p>
          <a:p>
            <a:endParaRPr lang="hu-HU" sz="2400" dirty="0"/>
          </a:p>
        </p:txBody>
      </p:sp>
      <p:sp>
        <p:nvSpPr>
          <p:cNvPr id="3" name="Lefelé nyíl 2"/>
          <p:cNvSpPr/>
          <p:nvPr/>
        </p:nvSpPr>
        <p:spPr>
          <a:xfrm>
            <a:off x="4438370" y="2132856"/>
            <a:ext cx="26725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56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Kötelező vállalások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25276" y="181431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2 év alatt a projekt támogatási összegének min.30% el kell érni a fejlesztés értékesítéséből!</a:t>
            </a:r>
          </a:p>
        </p:txBody>
      </p:sp>
      <p:sp>
        <p:nvSpPr>
          <p:cNvPr id="9" name="Téglalap 8"/>
          <p:cNvSpPr/>
          <p:nvPr/>
        </p:nvSpPr>
        <p:spPr>
          <a:xfrm>
            <a:off x="127856" y="1535287"/>
            <a:ext cx="8964488" cy="1512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Lefelé nyíl 1"/>
          <p:cNvSpPr/>
          <p:nvPr/>
        </p:nvSpPr>
        <p:spPr>
          <a:xfrm rot="18452107">
            <a:off x="1547664" y="3327524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2623654" y="4221088"/>
            <a:ext cx="4972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100 forint támogatás esetén </a:t>
            </a:r>
            <a:r>
              <a:rPr lang="hu-HU" sz="2400" b="1" dirty="0" smtClean="0"/>
              <a:t>összesen</a:t>
            </a:r>
            <a:r>
              <a:rPr lang="hu-HU" sz="2400" dirty="0" smtClean="0"/>
              <a:t> 30 forint árbevételt kell </a:t>
            </a:r>
            <a:r>
              <a:rPr lang="hu-HU" sz="2400" b="1" dirty="0" smtClean="0"/>
              <a:t>kimutathatóan</a:t>
            </a:r>
            <a:r>
              <a:rPr lang="hu-HU" sz="2400" dirty="0" smtClean="0"/>
              <a:t> elérnem a termék értékesítéséből </a:t>
            </a:r>
            <a:r>
              <a:rPr lang="hu-HU" sz="2400" b="1" dirty="0" smtClean="0"/>
              <a:t>2 év alatt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7161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>
                <a:solidFill>
                  <a:srgbClr val="41779F"/>
                </a:solidFill>
              </a:rPr>
              <a:t> </a:t>
            </a:r>
            <a:r>
              <a:rPr lang="hu-HU" sz="3200" dirty="0"/>
              <a:t>Speciális feltételek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1116157"/>
            <a:ext cx="9144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pPr marL="457200" lvl="0" indent="-457200">
              <a:buFont typeface="Courier New" panose="02070309020205020404" pitchFamily="49" charset="0"/>
              <a:buChar char="o"/>
            </a:pPr>
            <a:r>
              <a:rPr lang="hu-HU" sz="2800" dirty="0"/>
              <a:t>A </a:t>
            </a:r>
            <a:r>
              <a:rPr lang="hu-HU" sz="2800" dirty="0" smtClean="0"/>
              <a:t>beszerzett </a:t>
            </a:r>
            <a:r>
              <a:rPr lang="hu-HU" sz="2800" dirty="0"/>
              <a:t>eszközök vagy immateriális javak a projekt </a:t>
            </a:r>
            <a:r>
              <a:rPr lang="hu-HU" sz="2800" b="1" dirty="0"/>
              <a:t>megvalósítási időszak</a:t>
            </a:r>
            <a:r>
              <a:rPr lang="hu-HU" sz="2800" dirty="0"/>
              <a:t>ának (</a:t>
            </a:r>
            <a:r>
              <a:rPr lang="hu-HU" sz="2800" dirty="0" err="1"/>
              <a:t>max</a:t>
            </a:r>
            <a:r>
              <a:rPr lang="hu-HU" sz="2800" dirty="0"/>
              <a:t>. 2 év) </a:t>
            </a:r>
            <a:r>
              <a:rPr lang="hu-HU" sz="2800" b="1" dirty="0"/>
              <a:t>végéig</a:t>
            </a:r>
            <a:r>
              <a:rPr lang="hu-HU" sz="2800" dirty="0"/>
              <a:t> a </a:t>
            </a:r>
            <a:r>
              <a:rPr lang="hu-HU" sz="2800" b="1" dirty="0"/>
              <a:t>termelési célra nem használhatóak</a:t>
            </a:r>
            <a:r>
              <a:rPr lang="hu-HU" sz="2800" dirty="0" smtClean="0"/>
              <a:t>.</a:t>
            </a:r>
          </a:p>
          <a:p>
            <a:pPr marL="457200" lvl="0" indent="-457200">
              <a:buFont typeface="Courier New" panose="02070309020205020404" pitchFamily="49" charset="0"/>
              <a:buChar char="o"/>
            </a:pPr>
            <a:endParaRPr lang="hu-HU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2800" dirty="0" smtClean="0"/>
              <a:t>A pályázat benyújtása előtt </a:t>
            </a:r>
            <a:r>
              <a:rPr lang="hu-HU" sz="2800" b="1" dirty="0" smtClean="0"/>
              <a:t>megkezdett projekthez </a:t>
            </a:r>
            <a:r>
              <a:rPr lang="hu-HU" sz="2800" dirty="0" smtClean="0"/>
              <a:t>támogatás </a:t>
            </a:r>
            <a:r>
              <a:rPr lang="hu-HU" sz="2800" b="1" dirty="0" smtClean="0"/>
              <a:t>nem igényelhető.</a:t>
            </a:r>
            <a:endParaRPr lang="hu-HU" sz="2800" b="1" dirty="0"/>
          </a:p>
          <a:p>
            <a:endParaRPr lang="hu-HU" sz="2800" dirty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0562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0" y="28983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hu-HU" sz="3000" b="1" cap="none" dirty="0" smtClean="0">
                <a:solidFill>
                  <a:srgbClr val="41779F"/>
                </a:solidFill>
              </a:rPr>
              <a:t> </a:t>
            </a:r>
            <a:r>
              <a:rPr lang="hu-HU" sz="3200" dirty="0" smtClean="0"/>
              <a:t>Értékelési szempontok</a:t>
            </a:r>
            <a:endParaRPr lang="hu-HU" sz="3000" b="1" cap="none" dirty="0">
              <a:solidFill>
                <a:srgbClr val="41779F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883060" y="6012327"/>
            <a:ext cx="626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Somogy Megyei</a:t>
            </a:r>
          </a:p>
          <a:p>
            <a:r>
              <a:rPr lang="hu-HU" sz="2400" b="1" dirty="0" smtClean="0">
                <a:solidFill>
                  <a:schemeClr val="bg1"/>
                </a:solidFill>
              </a:rPr>
              <a:t>Vállalkozói Központ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Decsi Zoltán\Desktop\smvkk_web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0"/>
          <a:stretch/>
        </p:blipFill>
        <p:spPr bwMode="auto">
          <a:xfrm>
            <a:off x="2352000" y="6055817"/>
            <a:ext cx="543309" cy="74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0" y="968556"/>
            <a:ext cx="914400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800" dirty="0" smtClean="0"/>
          </a:p>
          <a:p>
            <a:r>
              <a:rPr lang="hu-HU" sz="2800" b="1" dirty="0" smtClean="0"/>
              <a:t>A projektnek reális nyerési esélye lehet HA:</a:t>
            </a:r>
            <a:endParaRPr lang="hu-HU" sz="2800" b="1" dirty="0"/>
          </a:p>
          <a:p>
            <a:endParaRPr lang="hu-HU" sz="2800" dirty="0" smtClean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u-HU" sz="3200" dirty="0"/>
              <a:t>a</a:t>
            </a:r>
            <a:r>
              <a:rPr lang="hu-HU" sz="3200" dirty="0" smtClean="0"/>
              <a:t> cégvezetőnek van </a:t>
            </a:r>
            <a:r>
              <a:rPr lang="hu-HU" sz="3200" dirty="0"/>
              <a:t>fejlesztési, piacra viteli </a:t>
            </a:r>
            <a:r>
              <a:rPr lang="hu-HU" sz="3200" dirty="0" smtClean="0"/>
              <a:t>tapasztalata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u-HU" sz="3200" dirty="0"/>
              <a:t>m</a:t>
            </a:r>
            <a:r>
              <a:rPr lang="hu-HU" sz="3200" dirty="0" smtClean="0"/>
              <a:t>egalapozott igénye lehet az új terméknek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u-HU" sz="3200" dirty="0"/>
              <a:t>k</a:t>
            </a:r>
            <a:r>
              <a:rPr lang="hu-HU" sz="3200" dirty="0" smtClean="0"/>
              <a:t>evés a versenytárs, kevésbé telített a piac</a:t>
            </a:r>
            <a:endParaRPr lang="hu-HU" sz="3200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u-HU" sz="3200" dirty="0"/>
              <a:t>j</a:t>
            </a:r>
            <a:r>
              <a:rPr lang="hu-HU" sz="3200" dirty="0" smtClean="0"/>
              <a:t>elentős a fejlesztés újdonságtartalma</a:t>
            </a:r>
            <a:endParaRPr lang="hu-HU" sz="3200" dirty="0"/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hu-HU" sz="3200" dirty="0"/>
              <a:t>i</a:t>
            </a:r>
            <a:r>
              <a:rPr lang="hu-HU" sz="3200" dirty="0" smtClean="0"/>
              <a:t>parjogvédelmi oltalomhoz kapcsolódik</a:t>
            </a:r>
            <a:endParaRPr lang="hu-HU" sz="3200" dirty="0"/>
          </a:p>
          <a:p>
            <a:endParaRPr lang="hu-HU" sz="2800" dirty="0" smtClean="0"/>
          </a:p>
          <a:p>
            <a:endParaRPr lang="hu-HU" sz="2800" dirty="0" smtClean="0"/>
          </a:p>
          <a:p>
            <a:pPr algn="just"/>
            <a:endParaRPr lang="hu-HU" sz="2800" i="1" dirty="0" smtClean="0"/>
          </a:p>
          <a:p>
            <a:pPr algn="just"/>
            <a:endParaRPr lang="hu-HU" sz="2800" i="1" dirty="0"/>
          </a:p>
          <a:p>
            <a:pPr>
              <a:lnSpc>
                <a:spcPct val="150000"/>
              </a:lnSpc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6573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762</TotalTime>
  <Words>679</Words>
  <Application>Microsoft Office PowerPoint</Application>
  <PresentationFormat>Diavetítés a képernyőre (4:3 oldalarány)</PresentationFormat>
  <Paragraphs>235</Paragraphs>
  <Slides>21</Slides>
  <Notes>20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Medián</vt:lpstr>
      <vt:lpstr>PowerPoint bemutató</vt:lpstr>
      <vt:lpstr> A pályázat célja</vt:lpstr>
      <vt:lpstr> Pályázók köre</vt:lpstr>
      <vt:lpstr> Támogatási információk</vt:lpstr>
      <vt:lpstr> Támogatási információk</vt:lpstr>
      <vt:lpstr> Támogatható tevékenységek</vt:lpstr>
      <vt:lpstr> Kötelező vállalások</vt:lpstr>
      <vt:lpstr> Speciális feltételek</vt:lpstr>
      <vt:lpstr> Értékelési szempontok</vt:lpstr>
      <vt:lpstr> </vt:lpstr>
      <vt:lpstr> A pályázat elérhetősége</vt:lpstr>
      <vt:lpstr>PowerPoint bemutató</vt:lpstr>
      <vt:lpstr> A pályázat célja</vt:lpstr>
      <vt:lpstr> Pályázók köre</vt:lpstr>
      <vt:lpstr> Támogatási információk</vt:lpstr>
      <vt:lpstr> Támogatható tevékenységek</vt:lpstr>
      <vt:lpstr> Speciális feltételek</vt:lpstr>
      <vt:lpstr> Értékelési szempontok</vt:lpstr>
      <vt:lpstr> </vt:lpstr>
      <vt:lpstr> A pályázat elérhetősége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Országos Mikrohitel Konferencia Kaposvár</dc:title>
  <dc:creator>Decsi Zoltán</dc:creator>
  <cp:lastModifiedBy>Decsi Zoltán</cp:lastModifiedBy>
  <cp:revision>51</cp:revision>
  <cp:lastPrinted>2016-02-29T15:21:35Z</cp:lastPrinted>
  <dcterms:created xsi:type="dcterms:W3CDTF">2015-10-12T11:02:35Z</dcterms:created>
  <dcterms:modified xsi:type="dcterms:W3CDTF">2016-03-01T06:52:29Z</dcterms:modified>
</cp:coreProperties>
</file>